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98" r:id="rId11"/>
    <p:sldId id="265" r:id="rId12"/>
    <p:sldId id="266" r:id="rId13"/>
    <p:sldId id="267" r:id="rId14"/>
    <p:sldId id="268" r:id="rId15"/>
    <p:sldId id="299" r:id="rId16"/>
    <p:sldId id="269" r:id="rId17"/>
    <p:sldId id="270" r:id="rId18"/>
    <p:sldId id="296" r:id="rId19"/>
    <p:sldId id="271" r:id="rId20"/>
    <p:sldId id="272" r:id="rId21"/>
    <p:sldId id="273" r:id="rId22"/>
    <p:sldId id="274" r:id="rId23"/>
    <p:sldId id="300"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ger, Randy D - APHIS" initials="MRD-A" lastIdx="4" clrIdx="0">
    <p:extLst>
      <p:ext uri="{19B8F6BF-5375-455C-9EA6-DF929625EA0E}">
        <p15:presenceInfo xmlns:p15="http://schemas.microsoft.com/office/powerpoint/2012/main" userId="S-1-5-21-2443529608-3098792306-3041422421-410306" providerId="AD"/>
      </p:ext>
    </p:extLst>
  </p:cmAuthor>
  <p:cmAuthor id="2" name="Samuelson, Tracey L - APHIS" initials="TLS" lastIdx="2" clrIdx="1">
    <p:extLst>
      <p:ext uri="{19B8F6BF-5375-455C-9EA6-DF929625EA0E}">
        <p15:presenceInfo xmlns:p15="http://schemas.microsoft.com/office/powerpoint/2012/main" userId="Samuelson, Tracey L - AP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A30FD-211E-4C4D-85BF-7F9143DDA30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32069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BA30FD-211E-4C4D-85BF-7F9143DDA30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422720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BA30FD-211E-4C4D-85BF-7F9143DDA30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198668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BA30FD-211E-4C4D-85BF-7F9143DDA30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21944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BA30FD-211E-4C4D-85BF-7F9143DDA30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305882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BA30FD-211E-4C4D-85BF-7F9143DDA306}"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89670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BA30FD-211E-4C4D-85BF-7F9143DDA306}"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77965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BA30FD-211E-4C4D-85BF-7F9143DDA306}"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243532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A30FD-211E-4C4D-85BF-7F9143DDA306}"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307509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A30FD-211E-4C4D-85BF-7F9143DDA306}"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20167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A30FD-211E-4C4D-85BF-7F9143DDA306}"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93B80-EEE5-4EEC-806E-91893BB5207D}" type="slidenum">
              <a:rPr lang="en-US" smtClean="0"/>
              <a:t>‹#›</a:t>
            </a:fld>
            <a:endParaRPr lang="en-US"/>
          </a:p>
        </p:txBody>
      </p:sp>
    </p:spTree>
    <p:extLst>
      <p:ext uri="{BB962C8B-B14F-4D97-AF65-F5344CB8AC3E}">
        <p14:creationId xmlns:p14="http://schemas.microsoft.com/office/powerpoint/2010/main" val="408303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A30FD-211E-4C4D-85BF-7F9143DDA306}" type="datetimeFigureOut">
              <a:rPr lang="en-US" smtClean="0"/>
              <a:t>8/30/2018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93B80-EEE5-4EEC-806E-91893BB5207D}" type="slidenum">
              <a:rPr lang="en-US" smtClean="0"/>
              <a:t>‹#›</a:t>
            </a:fld>
            <a:endParaRPr lang="en-US"/>
          </a:p>
        </p:txBody>
      </p:sp>
    </p:spTree>
    <p:extLst>
      <p:ext uri="{BB962C8B-B14F-4D97-AF65-F5344CB8AC3E}">
        <p14:creationId xmlns:p14="http://schemas.microsoft.com/office/powerpoint/2010/main" val="2907369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sapps.aphis.usda.gov/vsps/"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VS.VSPS.U.S.Imports.Help@aphis.usda.gov"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70100"/>
            <a:ext cx="9144000" cy="1304365"/>
          </a:xfrm>
        </p:spPr>
        <p:txBody>
          <a:bodyPr>
            <a:noAutofit/>
          </a:bodyPr>
          <a:lstStyle/>
          <a:p>
            <a:r>
              <a:rPr lang="en-US" sz="6600" dirty="0" smtClean="0">
                <a:solidFill>
                  <a:schemeClr val="accent5">
                    <a:lumMod val="75000"/>
                  </a:schemeClr>
                </a:solidFill>
                <a:latin typeface="Calisto MT" panose="02040603050505030304" pitchFamily="18" charset="0"/>
              </a:rPr>
              <a:t>VSPS</a:t>
            </a:r>
            <a:br>
              <a:rPr lang="en-US" sz="6600" dirty="0" smtClean="0">
                <a:solidFill>
                  <a:schemeClr val="accent5">
                    <a:lumMod val="75000"/>
                  </a:schemeClr>
                </a:solidFill>
                <a:latin typeface="Calisto MT" panose="02040603050505030304" pitchFamily="18" charset="0"/>
              </a:rPr>
            </a:br>
            <a:r>
              <a:rPr lang="en-US" sz="6600" dirty="0" smtClean="0">
                <a:solidFill>
                  <a:schemeClr val="accent5">
                    <a:lumMod val="75000"/>
                  </a:schemeClr>
                </a:solidFill>
                <a:latin typeface="Calisto MT" panose="02040603050505030304" pitchFamily="18" charset="0"/>
              </a:rPr>
              <a:t/>
            </a:r>
            <a:br>
              <a:rPr lang="en-US" sz="6600" dirty="0" smtClean="0">
                <a:solidFill>
                  <a:schemeClr val="accent5">
                    <a:lumMod val="75000"/>
                  </a:schemeClr>
                </a:solidFill>
                <a:latin typeface="Calisto MT" panose="02040603050505030304" pitchFamily="18" charset="0"/>
              </a:rPr>
            </a:br>
            <a:r>
              <a:rPr lang="en-US" sz="6600" dirty="0" smtClean="0">
                <a:solidFill>
                  <a:schemeClr val="accent5">
                    <a:lumMod val="75000"/>
                  </a:schemeClr>
                </a:solidFill>
                <a:latin typeface="Calisto MT" panose="02040603050505030304" pitchFamily="18" charset="0"/>
              </a:rPr>
              <a:t/>
            </a:r>
            <a:br>
              <a:rPr lang="en-US" sz="6600" dirty="0" smtClean="0">
                <a:solidFill>
                  <a:schemeClr val="accent5">
                    <a:lumMod val="75000"/>
                  </a:schemeClr>
                </a:solidFill>
                <a:latin typeface="Calisto MT" panose="02040603050505030304" pitchFamily="18" charset="0"/>
              </a:rPr>
            </a:br>
            <a:endParaRPr lang="en-US" sz="5400" dirty="0">
              <a:solidFill>
                <a:schemeClr val="accent5">
                  <a:lumMod val="75000"/>
                </a:schemeClr>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0" y="6162762"/>
            <a:ext cx="9144000" cy="695238"/>
          </a:xfrm>
          <a:prstGeom prst="rect">
            <a:avLst/>
          </a:prstGeom>
        </p:spPr>
      </p:pic>
      <p:sp>
        <p:nvSpPr>
          <p:cNvPr id="7" name="Rectangle 6"/>
          <p:cNvSpPr/>
          <p:nvPr/>
        </p:nvSpPr>
        <p:spPr>
          <a:xfrm>
            <a:off x="0" y="2980782"/>
            <a:ext cx="9144000" cy="1754326"/>
          </a:xfrm>
          <a:prstGeom prst="rect">
            <a:avLst/>
          </a:prstGeom>
        </p:spPr>
        <p:txBody>
          <a:bodyPr wrap="square">
            <a:spAutoFit/>
          </a:bodyPr>
          <a:lstStyle/>
          <a:p>
            <a:pPr algn="ctr"/>
            <a:endParaRPr lang="en-US" sz="3600" dirty="0" smtClean="0">
              <a:solidFill>
                <a:schemeClr val="accent5">
                  <a:lumMod val="75000"/>
                </a:schemeClr>
              </a:solidFill>
              <a:latin typeface="Calisto MT" panose="02040603050505030304" pitchFamily="18" charset="0"/>
            </a:endParaRPr>
          </a:p>
          <a:p>
            <a:pPr algn="ctr"/>
            <a:r>
              <a:rPr lang="en-US" sz="3600" dirty="0" smtClean="0">
                <a:solidFill>
                  <a:schemeClr val="accent5">
                    <a:lumMod val="75000"/>
                  </a:schemeClr>
                </a:solidFill>
                <a:latin typeface="Calisto MT" panose="02040603050505030304" pitchFamily="18" charset="0"/>
              </a:rPr>
              <a:t>Creating a Practice </a:t>
            </a:r>
          </a:p>
          <a:p>
            <a:pPr algn="ctr"/>
            <a:r>
              <a:rPr lang="en-US" sz="3600" dirty="0" smtClean="0">
                <a:solidFill>
                  <a:schemeClr val="accent5">
                    <a:lumMod val="75000"/>
                  </a:schemeClr>
                </a:solidFill>
                <a:latin typeface="Calisto MT" panose="02040603050505030304" pitchFamily="18" charset="0"/>
              </a:rPr>
              <a:t>to share an Address Book</a:t>
            </a:r>
            <a:endParaRPr lang="en-US" sz="3600" dirty="0"/>
          </a:p>
        </p:txBody>
      </p:sp>
      <p:grpSp>
        <p:nvGrpSpPr>
          <p:cNvPr id="8" name="Group 7"/>
          <p:cNvGrpSpPr/>
          <p:nvPr/>
        </p:nvGrpSpPr>
        <p:grpSpPr>
          <a:xfrm>
            <a:off x="1004047" y="1703294"/>
            <a:ext cx="6934201" cy="1419496"/>
            <a:chOff x="712077" y="1991207"/>
            <a:chExt cx="7249482" cy="1676400"/>
          </a:xfrm>
        </p:grpSpPr>
        <p:pic>
          <p:nvPicPr>
            <p:cNvPr id="9" name="Picture 2" descr="C:\Documents and Settings\komalley\My Documents\My Pictures\pigtesting.jpg"/>
            <p:cNvPicPr>
              <a:picLocks noChangeAspect="1" noChangeArrowheads="1"/>
            </p:cNvPicPr>
            <p:nvPr/>
          </p:nvPicPr>
          <p:blipFill>
            <a:blip r:embed="rId4" cstate="print"/>
            <a:srcRect/>
            <a:stretch>
              <a:fillRect/>
            </a:stretch>
          </p:blipFill>
          <p:spPr bwMode="auto">
            <a:xfrm rot="20888566">
              <a:off x="712077" y="2303407"/>
              <a:ext cx="1775547" cy="1181849"/>
            </a:xfrm>
            <a:prstGeom prst="rect">
              <a:avLst/>
            </a:prstGeom>
            <a:noFill/>
          </p:spPr>
        </p:pic>
        <p:pic>
          <p:nvPicPr>
            <p:cNvPr id="10" name="Picture 3" descr="C:\Documents and Settings\komalley\My Documents\My Pictures\treating hereford.jpg"/>
            <p:cNvPicPr>
              <a:picLocks noChangeAspect="1" noChangeArrowheads="1"/>
            </p:cNvPicPr>
            <p:nvPr/>
          </p:nvPicPr>
          <p:blipFill>
            <a:blip r:embed="rId5" cstate="print"/>
            <a:srcRect/>
            <a:stretch>
              <a:fillRect/>
            </a:stretch>
          </p:blipFill>
          <p:spPr bwMode="auto">
            <a:xfrm>
              <a:off x="3352800" y="2209800"/>
              <a:ext cx="1877176" cy="1346426"/>
            </a:xfrm>
            <a:prstGeom prst="rect">
              <a:avLst/>
            </a:prstGeom>
            <a:noFill/>
          </p:spPr>
        </p:pic>
        <p:pic>
          <p:nvPicPr>
            <p:cNvPr id="11" name="Picture 4" descr="C:\Documents and Settings\komalley\My Documents\My Pictures\examining chicken.jpg"/>
            <p:cNvPicPr>
              <a:picLocks noChangeAspect="1" noChangeArrowheads="1"/>
            </p:cNvPicPr>
            <p:nvPr/>
          </p:nvPicPr>
          <p:blipFill>
            <a:blip r:embed="rId6" cstate="print"/>
            <a:srcRect/>
            <a:stretch>
              <a:fillRect/>
            </a:stretch>
          </p:blipFill>
          <p:spPr bwMode="auto">
            <a:xfrm rot="686970">
              <a:off x="5211906" y="2387912"/>
              <a:ext cx="1921431" cy="1265705"/>
            </a:xfrm>
            <a:prstGeom prst="rect">
              <a:avLst/>
            </a:prstGeom>
            <a:noFill/>
          </p:spPr>
        </p:pic>
        <p:pic>
          <p:nvPicPr>
            <p:cNvPr id="12" name="Picture 5" descr="C:\Documents and Settings\komalley\My Documents\My Pictures\egg exam.jpg"/>
            <p:cNvPicPr>
              <a:picLocks noChangeAspect="1" noChangeArrowheads="1"/>
            </p:cNvPicPr>
            <p:nvPr/>
          </p:nvPicPr>
          <p:blipFill>
            <a:blip r:embed="rId7" cstate="print"/>
            <a:srcRect/>
            <a:stretch>
              <a:fillRect/>
            </a:stretch>
          </p:blipFill>
          <p:spPr bwMode="auto">
            <a:xfrm rot="607832">
              <a:off x="2272232" y="1991207"/>
              <a:ext cx="1128825" cy="1676400"/>
            </a:xfrm>
            <a:prstGeom prst="rect">
              <a:avLst/>
            </a:prstGeom>
            <a:noFill/>
          </p:spPr>
        </p:pic>
        <p:pic>
          <p:nvPicPr>
            <p:cNvPr id="13" name="Picture 6" descr="C:\Documents and Settings\komalley\My Documents\My Pictures\vet and sheep.jpg"/>
            <p:cNvPicPr>
              <a:picLocks noChangeAspect="1" noChangeArrowheads="1"/>
            </p:cNvPicPr>
            <p:nvPr/>
          </p:nvPicPr>
          <p:blipFill>
            <a:blip r:embed="rId8" cstate="print"/>
            <a:srcRect/>
            <a:stretch>
              <a:fillRect/>
            </a:stretch>
          </p:blipFill>
          <p:spPr bwMode="auto">
            <a:xfrm rot="21229191">
              <a:off x="6710729" y="2043942"/>
              <a:ext cx="1250830" cy="1578429"/>
            </a:xfrm>
            <a:prstGeom prst="rect">
              <a:avLst/>
            </a:prstGeom>
            <a:noFill/>
          </p:spPr>
        </p:pic>
      </p:grpSp>
      <p:sp>
        <p:nvSpPr>
          <p:cNvPr id="3" name="Rectangle 2"/>
          <p:cNvSpPr/>
          <p:nvPr/>
        </p:nvSpPr>
        <p:spPr>
          <a:xfrm>
            <a:off x="0" y="4777443"/>
            <a:ext cx="9144000" cy="923330"/>
          </a:xfrm>
          <a:prstGeom prst="rect">
            <a:avLst/>
          </a:prstGeom>
        </p:spPr>
        <p:txBody>
          <a:bodyPr wrap="square">
            <a:spAutoFit/>
          </a:bodyPr>
          <a:lstStyle/>
          <a:p>
            <a:pPr algn="ctr"/>
            <a:r>
              <a:rPr lang="en-US" dirty="0">
                <a:solidFill>
                  <a:srgbClr val="FF0000"/>
                </a:solidFill>
                <a:latin typeface="Calisto MT" panose="02040603050505030304" pitchFamily="18" charset="0"/>
              </a:rPr>
              <a:t>The person that creates the Practice in VSPS is the ‘Practice Manager’ and is the only person that will be able to add or remove people from the </a:t>
            </a:r>
            <a:r>
              <a:rPr lang="en-US" dirty="0" smtClean="0">
                <a:solidFill>
                  <a:srgbClr val="FF0000"/>
                </a:solidFill>
                <a:latin typeface="Calisto MT" panose="02040603050505030304" pitchFamily="18" charset="0"/>
              </a:rPr>
              <a:t>practice to have access to the shared address book.  </a:t>
            </a:r>
            <a:endParaRPr lang="en-US" dirty="0">
              <a:solidFill>
                <a:srgbClr val="FF0000"/>
              </a:solidFill>
              <a:latin typeface="Calisto MT" panose="02040603050505030304" pitchFamily="18" charset="0"/>
            </a:endParaRPr>
          </a:p>
        </p:txBody>
      </p:sp>
    </p:spTree>
    <p:extLst>
      <p:ext uri="{BB962C8B-B14F-4D97-AF65-F5344CB8AC3E}">
        <p14:creationId xmlns:p14="http://schemas.microsoft.com/office/powerpoint/2010/main" val="209464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300"/>
            <a:ext cx="7772400" cy="2387600"/>
          </a:xfrm>
        </p:spPr>
        <p:txBody>
          <a:bodyPr>
            <a:normAutofit fontScale="90000"/>
          </a:bodyPr>
          <a:lstStyle/>
          <a:p>
            <a:r>
              <a:rPr lang="en-US" dirty="0" smtClean="0">
                <a:solidFill>
                  <a:schemeClr val="accent5">
                    <a:lumMod val="75000"/>
                  </a:schemeClr>
                </a:solidFill>
                <a:latin typeface="Calisto MT" panose="02040603050505030304" pitchFamily="18" charset="0"/>
              </a:rPr>
              <a:t>The person that was invited to the practice must login to VSPS and Accept the Invitation</a:t>
            </a:r>
            <a:endParaRPr lang="en-US" dirty="0">
              <a:solidFill>
                <a:schemeClr val="accent5">
                  <a:lumMod val="75000"/>
                </a:schemeClr>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spTree>
    <p:extLst>
      <p:ext uri="{BB962C8B-B14F-4D97-AF65-F5344CB8AC3E}">
        <p14:creationId xmlns:p14="http://schemas.microsoft.com/office/powerpoint/2010/main" val="273176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3030007"/>
          </a:xfrm>
        </p:spPr>
        <p:txBody>
          <a:bodyPr>
            <a:normAutofit fontScale="90000"/>
          </a:bodyPr>
          <a:lstStyle/>
          <a:p>
            <a:pPr algn="ctr"/>
            <a:r>
              <a:rPr lang="en-US" sz="2400" dirty="0" smtClean="0"/>
              <a:t>The person invited to the practice will need to log into VSPS and accept the invitation to the practice before they will be able to see the shared address book.</a:t>
            </a:r>
            <a:br>
              <a:rPr lang="en-US" sz="2400" dirty="0" smtClean="0"/>
            </a:br>
            <a:r>
              <a:rPr lang="en-US" sz="2400" dirty="0" smtClean="0"/>
              <a:t>For this example I am now logged in as Randy Munger who was invited to the practice address book.</a:t>
            </a:r>
            <a:br>
              <a:rPr lang="en-US" sz="2400" dirty="0" smtClean="0"/>
            </a:br>
            <a:r>
              <a:rPr lang="en-US" sz="2400" dirty="0"/>
              <a:t/>
            </a:r>
            <a:br>
              <a:rPr lang="en-US" sz="2400" dirty="0"/>
            </a:br>
            <a:r>
              <a:rPr lang="en-US" sz="2400" dirty="0" smtClean="0"/>
              <a:t>Click on Business Profile</a:t>
            </a:r>
            <a:br>
              <a:rPr lang="en-US" sz="2400" dirty="0" smtClean="0"/>
            </a:br>
            <a:r>
              <a:rPr lang="en-US" sz="2400" dirty="0"/>
              <a:t/>
            </a:r>
            <a:br>
              <a:rPr lang="en-US" sz="2400" dirty="0"/>
            </a:b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1026" name="Picture 2" descr="C:\Users\TLSAMU~1\AppData\Local\Temp\8\SNAGHTML4396545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041" y="2713732"/>
            <a:ext cx="4509559" cy="388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4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469"/>
            <a:ext cx="9144000" cy="558044"/>
          </a:xfrm>
          <a:prstGeom prst="rect">
            <a:avLst/>
          </a:prstGeom>
        </p:spPr>
      </p:pic>
      <p:sp>
        <p:nvSpPr>
          <p:cNvPr id="5" name="Title 4"/>
          <p:cNvSpPr>
            <a:spLocks noGrp="1"/>
          </p:cNvSpPr>
          <p:nvPr>
            <p:ph type="title"/>
          </p:nvPr>
        </p:nvSpPr>
        <p:spPr>
          <a:xfrm>
            <a:off x="0" y="365126"/>
            <a:ext cx="9144000" cy="1325563"/>
          </a:xfrm>
        </p:spPr>
        <p:txBody>
          <a:bodyPr>
            <a:noAutofit/>
          </a:bodyPr>
          <a:lstStyle/>
          <a:p>
            <a:pPr algn="ctr"/>
            <a:r>
              <a:rPr lang="en-US" sz="2400" dirty="0" smtClean="0"/>
              <a:t>Click on ‘Practices’</a:t>
            </a:r>
            <a:endParaRPr lang="en-US" sz="2400" dirty="0"/>
          </a:p>
        </p:txBody>
      </p:sp>
      <p:pic>
        <p:nvPicPr>
          <p:cNvPr id="6" name="Picture 5"/>
          <p:cNvPicPr>
            <a:picLocks noChangeAspect="1"/>
          </p:cNvPicPr>
          <p:nvPr/>
        </p:nvPicPr>
        <p:blipFill rotWithShape="1">
          <a:blip r:embed="rId3"/>
          <a:srcRect l="19644" b="32220"/>
          <a:stretch/>
        </p:blipFill>
        <p:spPr>
          <a:xfrm>
            <a:off x="2061829" y="1767618"/>
            <a:ext cx="5020342" cy="2194781"/>
          </a:xfrm>
          <a:prstGeom prst="rect">
            <a:avLst/>
          </a:prstGeom>
        </p:spPr>
      </p:pic>
    </p:spTree>
    <p:extLst>
      <p:ext uri="{BB962C8B-B14F-4D97-AF65-F5344CB8AC3E}">
        <p14:creationId xmlns:p14="http://schemas.microsoft.com/office/powerpoint/2010/main" val="1542364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469"/>
            <a:ext cx="9144000" cy="558044"/>
          </a:xfrm>
          <a:prstGeom prst="rect">
            <a:avLst/>
          </a:prstGeom>
        </p:spPr>
      </p:pic>
      <p:sp>
        <p:nvSpPr>
          <p:cNvPr id="5" name="Title 1"/>
          <p:cNvSpPr txBox="1">
            <a:spLocks/>
          </p:cNvSpPr>
          <p:nvPr/>
        </p:nvSpPr>
        <p:spPr>
          <a:xfrm>
            <a:off x="0" y="534457"/>
            <a:ext cx="9144000" cy="104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t>Click on the Accept link.</a:t>
            </a:r>
            <a:endParaRPr lang="en-US" sz="2400" dirty="0"/>
          </a:p>
        </p:txBody>
      </p:sp>
      <p:pic>
        <p:nvPicPr>
          <p:cNvPr id="3" name="Picture 2"/>
          <p:cNvPicPr>
            <a:picLocks noChangeAspect="1"/>
          </p:cNvPicPr>
          <p:nvPr/>
        </p:nvPicPr>
        <p:blipFill>
          <a:blip r:embed="rId3"/>
          <a:stretch>
            <a:fillRect/>
          </a:stretch>
        </p:blipFill>
        <p:spPr>
          <a:xfrm>
            <a:off x="2038666" y="1778266"/>
            <a:ext cx="5066667" cy="4266667"/>
          </a:xfrm>
          <a:prstGeom prst="rect">
            <a:avLst/>
          </a:prstGeom>
        </p:spPr>
      </p:pic>
    </p:spTree>
    <p:extLst>
      <p:ext uri="{BB962C8B-B14F-4D97-AF65-F5344CB8AC3E}">
        <p14:creationId xmlns:p14="http://schemas.microsoft.com/office/powerpoint/2010/main" val="670012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60"/>
            <a:ext cx="9144000" cy="1658407"/>
          </a:xfrm>
        </p:spPr>
        <p:txBody>
          <a:bodyPr>
            <a:normAutofit fontScale="90000"/>
          </a:bodyPr>
          <a:lstStyle/>
          <a:p>
            <a:pPr algn="ctr"/>
            <a:r>
              <a:rPr lang="en-US" sz="2400" dirty="0" smtClean="0"/>
              <a:t>There will be a message that the Practice Membership has been updated.  </a:t>
            </a:r>
            <a:br>
              <a:rPr lang="en-US" sz="2400" dirty="0" smtClean="0"/>
            </a:br>
            <a:r>
              <a:rPr lang="en-US" sz="2400" dirty="0" smtClean="0"/>
              <a:t>That person is now a member of the practice and will be able to use entries in the shared address book when creating an importation request.</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2005333" y="1823273"/>
            <a:ext cx="5133333" cy="4752381"/>
          </a:xfrm>
          <a:prstGeom prst="rect">
            <a:avLst/>
          </a:prstGeom>
        </p:spPr>
      </p:pic>
    </p:spTree>
    <p:extLst>
      <p:ext uri="{BB962C8B-B14F-4D97-AF65-F5344CB8AC3E}">
        <p14:creationId xmlns:p14="http://schemas.microsoft.com/office/powerpoint/2010/main" val="272868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6767"/>
            <a:ext cx="7772400" cy="2387600"/>
          </a:xfrm>
        </p:spPr>
        <p:txBody>
          <a:bodyPr>
            <a:normAutofit/>
          </a:bodyPr>
          <a:lstStyle/>
          <a:p>
            <a:r>
              <a:rPr lang="en-US" dirty="0" smtClean="0">
                <a:solidFill>
                  <a:schemeClr val="accent5">
                    <a:lumMod val="75000"/>
                  </a:schemeClr>
                </a:solidFill>
                <a:latin typeface="Calisto MT" panose="02040603050505030304" pitchFamily="18" charset="0"/>
              </a:rPr>
              <a:t>Adding people to the shared address book</a:t>
            </a:r>
            <a:endParaRPr lang="en-US" dirty="0">
              <a:solidFill>
                <a:schemeClr val="accent5">
                  <a:lumMod val="75000"/>
                </a:schemeClr>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spTree>
    <p:extLst>
      <p:ext uri="{BB962C8B-B14F-4D97-AF65-F5344CB8AC3E}">
        <p14:creationId xmlns:p14="http://schemas.microsoft.com/office/powerpoint/2010/main" val="338741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659"/>
            <a:ext cx="9144000" cy="1325563"/>
          </a:xfrm>
        </p:spPr>
        <p:txBody>
          <a:bodyPr>
            <a:normAutofit/>
          </a:bodyPr>
          <a:lstStyle/>
          <a:p>
            <a:pPr algn="ctr"/>
            <a:r>
              <a:rPr lang="en-US" sz="2400" dirty="0" smtClean="0"/>
              <a:t>Anyone that is a member of the practice can add people to the practice address book.</a:t>
            </a:r>
            <a:br>
              <a:rPr lang="en-US" sz="2400" dirty="0" smtClean="0"/>
            </a:br>
            <a:r>
              <a:rPr lang="en-US" sz="2400" dirty="0" smtClean="0"/>
              <a:t>Click on ‘Business Profile’ then click on ‘Address Book’.</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rotWithShape="1">
          <a:blip r:embed="rId3"/>
          <a:srcRect l="20197" r="36952" b="18814"/>
          <a:stretch/>
        </p:blipFill>
        <p:spPr>
          <a:xfrm>
            <a:off x="5249333" y="2153061"/>
            <a:ext cx="3175000" cy="2994672"/>
          </a:xfrm>
          <a:prstGeom prst="rect">
            <a:avLst/>
          </a:prstGeom>
          <a:ln>
            <a:solidFill>
              <a:schemeClr val="tx1"/>
            </a:solidFill>
          </a:ln>
        </p:spPr>
      </p:pic>
      <p:pic>
        <p:nvPicPr>
          <p:cNvPr id="2050" name="Picture 2" descr="C:\Users\TLSAMU~1\AppData\Local\Temp\8\SNAGHTML439af8c7.PNG"/>
          <p:cNvPicPr>
            <a:picLocks noChangeAspect="1" noChangeArrowheads="1"/>
          </p:cNvPicPr>
          <p:nvPr/>
        </p:nvPicPr>
        <p:blipFill rotWithShape="1">
          <a:blip r:embed="rId4">
            <a:extLst>
              <a:ext uri="{28A0092B-C50C-407E-A947-70E740481C1C}">
                <a14:useLocalDpi xmlns:a14="http://schemas.microsoft.com/office/drawing/2010/main" val="0"/>
              </a:ext>
            </a:extLst>
          </a:blip>
          <a:srcRect l="3245"/>
          <a:stretch/>
        </p:blipFill>
        <p:spPr bwMode="auto">
          <a:xfrm>
            <a:off x="355599" y="2153061"/>
            <a:ext cx="3982574" cy="30116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1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9065"/>
            <a:ext cx="9144000" cy="1325563"/>
          </a:xfrm>
        </p:spPr>
        <p:txBody>
          <a:bodyPr>
            <a:normAutofit/>
          </a:bodyPr>
          <a:lstStyle/>
          <a:p>
            <a:pPr algn="ctr"/>
            <a:r>
              <a:rPr lang="en-US" sz="2400" dirty="0" smtClean="0"/>
              <a:t>To add people to the shared address book click the drop down arrow under Address Book and select the shared address book name.</a:t>
            </a:r>
            <a:br>
              <a:rPr lang="en-US" sz="2400" dirty="0" smtClean="0"/>
            </a:br>
            <a:r>
              <a:rPr lang="en-US" sz="2400" dirty="0" smtClean="0"/>
              <a:t>Click ‘Go’ to add a person to the address book.</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1681524" y="2085284"/>
            <a:ext cx="5780952" cy="4038095"/>
          </a:xfrm>
          <a:prstGeom prst="rect">
            <a:avLst/>
          </a:prstGeom>
        </p:spPr>
      </p:pic>
    </p:spTree>
    <p:extLst>
      <p:ext uri="{BB962C8B-B14F-4D97-AF65-F5344CB8AC3E}">
        <p14:creationId xmlns:p14="http://schemas.microsoft.com/office/powerpoint/2010/main" val="246389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6163"/>
            <a:ext cx="7772400" cy="2387600"/>
          </a:xfrm>
        </p:spPr>
        <p:txBody>
          <a:bodyPr>
            <a:normAutofit fontScale="90000"/>
          </a:bodyPr>
          <a:lstStyle/>
          <a:p>
            <a:r>
              <a:rPr lang="en-US" dirty="0" smtClean="0">
                <a:solidFill>
                  <a:schemeClr val="accent5">
                    <a:lumMod val="75000"/>
                  </a:schemeClr>
                </a:solidFill>
                <a:latin typeface="Calisto MT" panose="02040603050505030304" pitchFamily="18" charset="0"/>
              </a:rPr>
              <a:t>To move addresses from the personal book to a shared address book</a:t>
            </a:r>
            <a:endParaRPr lang="en-US" dirty="0">
              <a:solidFill>
                <a:schemeClr val="accent5">
                  <a:lumMod val="75000"/>
                </a:schemeClr>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spTree>
    <p:extLst>
      <p:ext uri="{BB962C8B-B14F-4D97-AF65-F5344CB8AC3E}">
        <p14:creationId xmlns:p14="http://schemas.microsoft.com/office/powerpoint/2010/main" val="162353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527"/>
            <a:ext cx="9144000" cy="2488140"/>
          </a:xfrm>
        </p:spPr>
        <p:txBody>
          <a:bodyPr>
            <a:noAutofit/>
          </a:bodyPr>
          <a:lstStyle/>
          <a:p>
            <a:pPr algn="ctr"/>
            <a:r>
              <a:rPr lang="en-US" sz="2400" dirty="0" smtClean="0"/>
              <a:t>If you have addresses you entered in your Personal address book that you want to move to the shared address book so others can use them:</a:t>
            </a:r>
            <a:br>
              <a:rPr lang="en-US" sz="2400" dirty="0" smtClean="0"/>
            </a:br>
            <a:r>
              <a:rPr lang="en-US" sz="2400" dirty="0"/>
              <a:t/>
            </a:r>
            <a:br>
              <a:rPr lang="en-US" sz="2400" dirty="0"/>
            </a:br>
            <a:r>
              <a:rPr lang="en-US" sz="2400" dirty="0" smtClean="0"/>
              <a:t>Uncheck the box for your shared address book so just the Personal box is checked to search for only the personal addresses you have entered.</a:t>
            </a:r>
            <a:br>
              <a:rPr lang="en-US" sz="2400" dirty="0" smtClean="0"/>
            </a:br>
            <a:r>
              <a:rPr lang="en-US" sz="2400" dirty="0" smtClean="0"/>
              <a:t/>
            </a:r>
            <a:br>
              <a:rPr lang="en-US" sz="2400" dirty="0" smtClean="0"/>
            </a:br>
            <a:r>
              <a:rPr lang="en-US" sz="2400" dirty="0" smtClean="0"/>
              <a:t>Click Search.</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a:blip r:embed="rId3"/>
          <a:stretch>
            <a:fillRect/>
          </a:stretch>
        </p:blipFill>
        <p:spPr>
          <a:xfrm>
            <a:off x="1967238" y="3448753"/>
            <a:ext cx="5209524" cy="2771429"/>
          </a:xfrm>
          <a:prstGeom prst="rect">
            <a:avLst/>
          </a:prstGeom>
        </p:spPr>
      </p:pic>
    </p:spTree>
    <p:extLst>
      <p:ext uri="{BB962C8B-B14F-4D97-AF65-F5344CB8AC3E}">
        <p14:creationId xmlns:p14="http://schemas.microsoft.com/office/powerpoint/2010/main" val="364004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5126"/>
            <a:ext cx="9144000" cy="1325563"/>
          </a:xfrm>
        </p:spPr>
        <p:txBody>
          <a:bodyPr>
            <a:normAutofit/>
          </a:bodyPr>
          <a:lstStyle/>
          <a:p>
            <a:pPr algn="ctr"/>
            <a:r>
              <a:rPr lang="en-US" sz="4000" dirty="0" smtClean="0">
                <a:solidFill>
                  <a:schemeClr val="accent5">
                    <a:lumMod val="75000"/>
                  </a:schemeClr>
                </a:solidFill>
                <a:latin typeface="Calisto MT" panose="02040603050505030304" pitchFamily="18" charset="0"/>
              </a:rPr>
              <a:t>Login to VSPS</a:t>
            </a:r>
            <a:endParaRPr lang="en-US" sz="4000" dirty="0">
              <a:solidFill>
                <a:schemeClr val="accent5">
                  <a:lumMod val="75000"/>
                </a:schemeClr>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sp>
        <p:nvSpPr>
          <p:cNvPr id="6" name="Rectangle 5"/>
          <p:cNvSpPr/>
          <p:nvPr/>
        </p:nvSpPr>
        <p:spPr>
          <a:xfrm>
            <a:off x="0" y="1358153"/>
            <a:ext cx="9144000" cy="1015663"/>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sto MT" panose="02040603050505030304" pitchFamily="18" charset="0"/>
              </a:rPr>
              <a:t>Have the person that is going to be the ‘Practice Manager’ log into VSPS.</a:t>
            </a:r>
          </a:p>
          <a:p>
            <a:pPr marL="285750" indent="-285750">
              <a:buFont typeface="Arial" panose="020B0604020202020204" pitchFamily="34" charset="0"/>
              <a:buChar char="•"/>
            </a:pPr>
            <a:r>
              <a:rPr lang="en-US" sz="2000" dirty="0" smtClean="0">
                <a:latin typeface="Calisto MT" panose="02040603050505030304" pitchFamily="18" charset="0"/>
              </a:rPr>
              <a:t>Go to:  </a:t>
            </a:r>
            <a:r>
              <a:rPr lang="en-US" sz="2000" dirty="0" smtClean="0">
                <a:solidFill>
                  <a:schemeClr val="accent6"/>
                </a:solidFill>
                <a:latin typeface="Calisto MT" panose="02040603050505030304" pitchFamily="18" charset="0"/>
                <a:hlinkClick r:id="rId3"/>
              </a:rPr>
              <a:t>https://vsapps.aphis.usda.gov/vsps/</a:t>
            </a:r>
            <a:r>
              <a:rPr lang="en-US" sz="2000" dirty="0" smtClean="0">
                <a:solidFill>
                  <a:schemeClr val="accent6"/>
                </a:solidFill>
                <a:latin typeface="Calisto MT" panose="02040603050505030304" pitchFamily="18" charset="0"/>
              </a:rPr>
              <a:t> </a:t>
            </a:r>
          </a:p>
          <a:p>
            <a:pPr marL="285750" indent="-285750">
              <a:buFont typeface="Arial" panose="020B0604020202020204" pitchFamily="34" charset="0"/>
              <a:buChar char="•"/>
            </a:pPr>
            <a:r>
              <a:rPr lang="en-US" sz="2000" dirty="0" smtClean="0">
                <a:latin typeface="Calisto MT" panose="02040603050505030304" pitchFamily="18" charset="0"/>
              </a:rPr>
              <a:t>Select Log In</a:t>
            </a:r>
          </a:p>
        </p:txBody>
      </p:sp>
      <p:pic>
        <p:nvPicPr>
          <p:cNvPr id="7" name="Picture 6"/>
          <p:cNvPicPr>
            <a:picLocks noChangeAspect="1"/>
          </p:cNvPicPr>
          <p:nvPr/>
        </p:nvPicPr>
        <p:blipFill>
          <a:blip r:embed="rId4"/>
          <a:stretch>
            <a:fillRect/>
          </a:stretch>
        </p:blipFill>
        <p:spPr>
          <a:xfrm>
            <a:off x="1191120" y="2736282"/>
            <a:ext cx="6761760" cy="4060564"/>
          </a:xfrm>
          <a:prstGeom prst="rect">
            <a:avLst/>
          </a:prstGeom>
        </p:spPr>
      </p:pic>
    </p:spTree>
    <p:extLst>
      <p:ext uri="{BB962C8B-B14F-4D97-AF65-F5344CB8AC3E}">
        <p14:creationId xmlns:p14="http://schemas.microsoft.com/office/powerpoint/2010/main" val="401814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5191"/>
            <a:ext cx="9144000" cy="2496608"/>
          </a:xfrm>
        </p:spPr>
        <p:txBody>
          <a:bodyPr>
            <a:normAutofit/>
          </a:bodyPr>
          <a:lstStyle/>
          <a:p>
            <a:pPr algn="ctr"/>
            <a:r>
              <a:rPr lang="en-US" sz="2400" dirty="0" smtClean="0"/>
              <a:t>Notice the name under Book is Personal since the address is currently in the Personal address book.</a:t>
            </a:r>
            <a:br>
              <a:rPr lang="en-US" sz="2400" dirty="0" smtClean="0"/>
            </a:br>
            <a:r>
              <a:rPr lang="en-US" sz="2400" dirty="0" smtClean="0"/>
              <a:t/>
            </a:r>
            <a:br>
              <a:rPr lang="en-US" sz="2400" dirty="0" smtClean="0"/>
            </a:br>
            <a:r>
              <a:rPr lang="en-US" sz="2400" dirty="0" smtClean="0"/>
              <a:t>Click on the drop down arrow next to 10 and select 25, 50, or 100 so all addresses show on one page.</a:t>
            </a:r>
            <a:br>
              <a:rPr lang="en-US" sz="2400" dirty="0" smtClean="0"/>
            </a:br>
            <a:r>
              <a:rPr lang="en-US" sz="2400" dirty="0" smtClean="0"/>
              <a:t/>
            </a:r>
            <a:br>
              <a:rPr lang="en-US" sz="2400" dirty="0" smtClean="0"/>
            </a:br>
            <a:r>
              <a:rPr lang="en-US" sz="2400" dirty="0" smtClean="0"/>
              <a:t>Check the box to ‘Select All’.</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a:blip r:embed="rId3"/>
          <a:stretch>
            <a:fillRect/>
          </a:stretch>
        </p:blipFill>
        <p:spPr>
          <a:xfrm>
            <a:off x="610095" y="3341277"/>
            <a:ext cx="7923809" cy="1885714"/>
          </a:xfrm>
          <a:prstGeom prst="rect">
            <a:avLst/>
          </a:prstGeom>
        </p:spPr>
      </p:pic>
    </p:spTree>
    <p:extLst>
      <p:ext uri="{BB962C8B-B14F-4D97-AF65-F5344CB8AC3E}">
        <p14:creationId xmlns:p14="http://schemas.microsoft.com/office/powerpoint/2010/main" val="1124747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5776"/>
            <a:ext cx="9144000" cy="2866556"/>
          </a:xfrm>
        </p:spPr>
        <p:txBody>
          <a:bodyPr>
            <a:noAutofit/>
          </a:bodyPr>
          <a:lstStyle/>
          <a:p>
            <a:pPr algn="ctr"/>
            <a:r>
              <a:rPr lang="en-US" sz="2400" dirty="0" smtClean="0"/>
              <a:t>Click on the drop down arrow under Action and select </a:t>
            </a:r>
            <a:br>
              <a:rPr lang="en-US" sz="2400" dirty="0" smtClean="0"/>
            </a:br>
            <a:r>
              <a:rPr lang="en-US" sz="2400" dirty="0" smtClean="0"/>
              <a:t>‘Copy selected to Book’.</a:t>
            </a:r>
            <a:br>
              <a:rPr lang="en-US" sz="2400" dirty="0" smtClean="0"/>
            </a:br>
            <a:r>
              <a:rPr lang="en-US" sz="2400" dirty="0" smtClean="0"/>
              <a:t/>
            </a:r>
            <a:br>
              <a:rPr lang="en-US" sz="2400" dirty="0" smtClean="0"/>
            </a:br>
            <a:r>
              <a:rPr lang="en-US" sz="2400" dirty="0" smtClean="0"/>
              <a:t>Click the drop down arrow under Address Book and select </a:t>
            </a:r>
            <a:br>
              <a:rPr lang="en-US" sz="2400" dirty="0" smtClean="0"/>
            </a:br>
            <a:r>
              <a:rPr lang="en-US" sz="2400" dirty="0" smtClean="0"/>
              <a:t>‘Your shared address book name’.</a:t>
            </a:r>
            <a:br>
              <a:rPr lang="en-US" sz="2400" dirty="0" smtClean="0"/>
            </a:br>
            <a:r>
              <a:rPr lang="en-US" sz="2400" dirty="0" smtClean="0"/>
              <a:t>Click Go.</a:t>
            </a:r>
            <a:br>
              <a:rPr lang="en-US" sz="2400" dirty="0" smtClean="0"/>
            </a:br>
            <a:r>
              <a:rPr lang="en-US" sz="2400" dirty="0"/>
              <a:t/>
            </a:r>
            <a:br>
              <a:rPr lang="en-US" sz="2400" dirty="0"/>
            </a:br>
            <a:r>
              <a:rPr lang="en-US" sz="2400" dirty="0" smtClean="0"/>
              <a:t>This copies the addresses selected to the shared address book.</a:t>
            </a:r>
            <a:br>
              <a:rPr lang="en-US" sz="2400" dirty="0" smtClean="0"/>
            </a:br>
            <a:r>
              <a:rPr lang="en-US" sz="2400" dirty="0"/>
              <a:t/>
            </a:r>
            <a:br>
              <a:rPr lang="en-US" sz="2400" dirty="0"/>
            </a:b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6" name="Picture 5"/>
          <p:cNvPicPr>
            <a:picLocks noChangeAspect="1"/>
          </p:cNvPicPr>
          <p:nvPr/>
        </p:nvPicPr>
        <p:blipFill>
          <a:blip r:embed="rId3"/>
          <a:stretch>
            <a:fillRect/>
          </a:stretch>
        </p:blipFill>
        <p:spPr>
          <a:xfrm>
            <a:off x="467238" y="3807522"/>
            <a:ext cx="8209524" cy="2561905"/>
          </a:xfrm>
          <a:prstGeom prst="rect">
            <a:avLst/>
          </a:prstGeom>
        </p:spPr>
      </p:pic>
    </p:spTree>
    <p:extLst>
      <p:ext uri="{BB962C8B-B14F-4D97-AF65-F5344CB8AC3E}">
        <p14:creationId xmlns:p14="http://schemas.microsoft.com/office/powerpoint/2010/main" val="399507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395"/>
            <a:ext cx="9144000" cy="2293407"/>
          </a:xfrm>
        </p:spPr>
        <p:txBody>
          <a:bodyPr>
            <a:normAutofit/>
          </a:bodyPr>
          <a:lstStyle/>
          <a:p>
            <a:pPr algn="ctr"/>
            <a:r>
              <a:rPr lang="en-US" sz="2000" dirty="0" smtClean="0"/>
              <a:t>If you do another search for only addresses in the shared address book by unchecking the Personal box and only checking the shared address book name and click Search, you will see the addresses listed will have the shared address book name under the Book column name.</a:t>
            </a:r>
            <a:br>
              <a:rPr lang="en-US" sz="2000" dirty="0" smtClean="0"/>
            </a:br>
            <a:r>
              <a:rPr lang="en-US" sz="2000" dirty="0" smtClean="0"/>
              <a:t/>
            </a:r>
            <a:br>
              <a:rPr lang="en-US" sz="2000" dirty="0" smtClean="0"/>
            </a:br>
            <a:r>
              <a:rPr lang="en-US" sz="2000" dirty="0" smtClean="0"/>
              <a:t>This verifies the address(s) were copied to the shared address book.</a:t>
            </a:r>
            <a:br>
              <a:rPr lang="en-US" sz="2000" dirty="0" smtClean="0"/>
            </a:br>
            <a:endParaRPr lang="en-US" sz="20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rotWithShape="1">
          <a:blip r:embed="rId3"/>
          <a:srcRect b="5170"/>
          <a:stretch/>
        </p:blipFill>
        <p:spPr>
          <a:xfrm>
            <a:off x="1211514" y="2780433"/>
            <a:ext cx="6720971" cy="4060635"/>
          </a:xfrm>
          <a:prstGeom prst="rect">
            <a:avLst/>
          </a:prstGeom>
        </p:spPr>
      </p:pic>
    </p:spTree>
    <p:extLst>
      <p:ext uri="{BB962C8B-B14F-4D97-AF65-F5344CB8AC3E}">
        <p14:creationId xmlns:p14="http://schemas.microsoft.com/office/powerpoint/2010/main" val="321244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551395"/>
            <a:ext cx="9144000" cy="2293407"/>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The address will be in both the personal book and the shared address book.  </a:t>
            </a:r>
            <a:endParaRPr lang="en-US" sz="2000" dirty="0" smtClean="0"/>
          </a:p>
          <a:p>
            <a:r>
              <a:rPr lang="en-US" sz="2000" dirty="0" smtClean="0"/>
              <a:t>You </a:t>
            </a:r>
            <a:r>
              <a:rPr lang="en-US" sz="2000" dirty="0"/>
              <a:t>can delete the addresses from your personal book </a:t>
            </a:r>
            <a:r>
              <a:rPr lang="en-US" sz="2000" dirty="0" smtClean="0"/>
              <a:t>by doing the following:</a:t>
            </a:r>
          </a:p>
          <a:p>
            <a:endParaRPr lang="en-US" sz="2000" dirty="0" smtClean="0"/>
          </a:p>
          <a:p>
            <a:pPr marL="457200" indent="-457200">
              <a:buAutoNum type="arabicPeriod"/>
            </a:pPr>
            <a:r>
              <a:rPr lang="en-US" sz="2000" dirty="0" smtClean="0"/>
              <a:t>Check the </a:t>
            </a:r>
            <a:r>
              <a:rPr lang="en-US" sz="2000" dirty="0"/>
              <a:t>box for only </a:t>
            </a:r>
            <a:r>
              <a:rPr lang="en-US" sz="2000" dirty="0" smtClean="0"/>
              <a:t>Personal.  (Make sure all other box’s are unchecked).</a:t>
            </a:r>
          </a:p>
          <a:p>
            <a:pPr marL="457200" indent="-457200">
              <a:buAutoNum type="arabicPeriod"/>
            </a:pPr>
            <a:r>
              <a:rPr lang="en-US" sz="2000" dirty="0" smtClean="0"/>
              <a:t>Click Search.</a:t>
            </a:r>
          </a:p>
          <a:p>
            <a:pPr marL="457200" indent="-457200">
              <a:buFontTx/>
              <a:buAutoNum type="arabicPeriod"/>
            </a:pPr>
            <a:r>
              <a:rPr lang="en-US" sz="2000" dirty="0" smtClean="0"/>
              <a:t>Check </a:t>
            </a:r>
            <a:r>
              <a:rPr lang="en-US" sz="2000" dirty="0"/>
              <a:t>the box to Select </a:t>
            </a:r>
            <a:r>
              <a:rPr lang="en-US" sz="2000" dirty="0" smtClean="0"/>
              <a:t>All.</a:t>
            </a:r>
          </a:p>
          <a:p>
            <a:pPr marL="457200" indent="-457200">
              <a:buFontTx/>
              <a:buAutoNum type="arabicPeriod"/>
            </a:pPr>
            <a:r>
              <a:rPr lang="en-US" sz="2000" dirty="0" smtClean="0"/>
              <a:t>Under Action select </a:t>
            </a:r>
            <a:r>
              <a:rPr lang="en-US" sz="2000" dirty="0"/>
              <a:t>the Delete </a:t>
            </a:r>
            <a:r>
              <a:rPr lang="en-US" sz="2000" dirty="0" smtClean="0"/>
              <a:t>Selected.</a:t>
            </a:r>
          </a:p>
          <a:p>
            <a:pPr marL="457200" indent="-457200">
              <a:buFontTx/>
              <a:buAutoNum type="arabicPeriod"/>
            </a:pPr>
            <a:r>
              <a:rPr lang="en-US" sz="2000" dirty="0" smtClean="0"/>
              <a:t>Under Address Books select Personal.</a:t>
            </a:r>
          </a:p>
          <a:p>
            <a:pPr marL="457200" indent="-457200">
              <a:buFontTx/>
              <a:buAutoNum type="arabicPeriod"/>
            </a:pPr>
            <a:r>
              <a:rPr lang="en-US" sz="2000" dirty="0" smtClean="0"/>
              <a:t>Click Go.</a:t>
            </a:r>
            <a:endParaRPr lang="en-US" sz="2000" dirty="0"/>
          </a:p>
          <a:p>
            <a:pPr algn="ctr"/>
            <a:r>
              <a:rPr lang="en-US" sz="2000" dirty="0" smtClean="0"/>
              <a:t/>
            </a:r>
            <a:br>
              <a:rPr lang="en-US" sz="2000" dirty="0" smtClean="0"/>
            </a:br>
            <a:endParaRPr lang="en-US" sz="20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1473199" y="2041397"/>
            <a:ext cx="6222691" cy="4579535"/>
          </a:xfrm>
          <a:prstGeom prst="rect">
            <a:avLst/>
          </a:prstGeom>
        </p:spPr>
      </p:pic>
    </p:spTree>
    <p:extLst>
      <p:ext uri="{BB962C8B-B14F-4D97-AF65-F5344CB8AC3E}">
        <p14:creationId xmlns:p14="http://schemas.microsoft.com/office/powerpoint/2010/main" val="179876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469"/>
            <a:ext cx="9144000" cy="558044"/>
          </a:xfrm>
          <a:prstGeom prst="rect">
            <a:avLst/>
          </a:prstGeom>
        </p:spPr>
      </p:pic>
      <p:sp>
        <p:nvSpPr>
          <p:cNvPr id="3" name="Title 1"/>
          <p:cNvSpPr txBox="1">
            <a:spLocks/>
          </p:cNvSpPr>
          <p:nvPr/>
        </p:nvSpPr>
        <p:spPr>
          <a:xfrm>
            <a:off x="0" y="1"/>
            <a:ext cx="9144000" cy="68580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dirty="0" smtClean="0"/>
          </a:p>
          <a:p>
            <a:pPr algn="ctr"/>
            <a:endParaRPr lang="en-US" sz="1800" dirty="0"/>
          </a:p>
          <a:p>
            <a:pPr algn="ctr"/>
            <a:r>
              <a:rPr lang="en-US" sz="3200" dirty="0" smtClean="0"/>
              <a:t>If you need help please email:</a:t>
            </a:r>
          </a:p>
          <a:p>
            <a:pPr algn="ctr"/>
            <a:endParaRPr lang="en-US" sz="3200" dirty="0"/>
          </a:p>
          <a:p>
            <a:pPr algn="ctr"/>
            <a:r>
              <a:rPr lang="en-US" sz="3200" dirty="0" smtClean="0">
                <a:hlinkClick r:id="rId3"/>
              </a:rPr>
              <a:t>VS.VSPS.U.S.Imports.Help@aphis.usda.gov</a:t>
            </a:r>
            <a:endParaRPr lang="en-US" sz="3200" dirty="0"/>
          </a:p>
          <a:p>
            <a:pPr algn="ctr"/>
            <a:endParaRPr lang="en-US" sz="3200" dirty="0"/>
          </a:p>
        </p:txBody>
      </p:sp>
    </p:spTree>
    <p:extLst>
      <p:ext uri="{BB962C8B-B14F-4D97-AF65-F5344CB8AC3E}">
        <p14:creationId xmlns:p14="http://schemas.microsoft.com/office/powerpoint/2010/main" val="253368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0" y="418914"/>
            <a:ext cx="9144000" cy="1325563"/>
          </a:xfrm>
        </p:spPr>
        <p:txBody>
          <a:bodyPr>
            <a:normAutofit fontScale="90000"/>
          </a:bodyPr>
          <a:lstStyle/>
          <a:p>
            <a:pPr algn="ctr"/>
            <a:r>
              <a:rPr lang="en-US" dirty="0" smtClean="0">
                <a:solidFill>
                  <a:schemeClr val="accent5">
                    <a:lumMod val="75000"/>
                  </a:schemeClr>
                </a:solidFill>
                <a:latin typeface="Calisto MT" panose="02040603050505030304" pitchFamily="18" charset="0"/>
              </a:rPr>
              <a:t>Enter you E-</a:t>
            </a:r>
            <a:r>
              <a:rPr lang="en-US" dirty="0" err="1" smtClean="0">
                <a:solidFill>
                  <a:schemeClr val="accent5">
                    <a:lumMod val="75000"/>
                  </a:schemeClr>
                </a:solidFill>
                <a:latin typeface="Calisto MT" panose="02040603050505030304" pitchFamily="18" charset="0"/>
              </a:rPr>
              <a:t>Auth</a:t>
            </a:r>
            <a:r>
              <a:rPr lang="en-US" dirty="0" smtClean="0">
                <a:solidFill>
                  <a:schemeClr val="accent5">
                    <a:lumMod val="75000"/>
                  </a:schemeClr>
                </a:solidFill>
                <a:latin typeface="Calisto MT" panose="02040603050505030304" pitchFamily="18" charset="0"/>
              </a:rPr>
              <a:t> user ID and password.</a:t>
            </a:r>
            <a:br>
              <a:rPr lang="en-US" dirty="0" smtClean="0">
                <a:solidFill>
                  <a:schemeClr val="accent5">
                    <a:lumMod val="75000"/>
                  </a:schemeClr>
                </a:solidFill>
                <a:latin typeface="Calisto MT" panose="02040603050505030304" pitchFamily="18" charset="0"/>
              </a:rPr>
            </a:br>
            <a:r>
              <a:rPr lang="en-US" dirty="0" smtClean="0">
                <a:solidFill>
                  <a:schemeClr val="accent5">
                    <a:lumMod val="75000"/>
                  </a:schemeClr>
                </a:solidFill>
                <a:latin typeface="Calisto MT" panose="02040603050505030304" pitchFamily="18" charset="0"/>
              </a:rPr>
              <a:t>Select Login</a:t>
            </a:r>
            <a:endParaRPr lang="en-US" dirty="0">
              <a:solidFill>
                <a:schemeClr val="accent5">
                  <a:lumMod val="75000"/>
                </a:schemeClr>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346158" y="1883578"/>
            <a:ext cx="8481184" cy="4528465"/>
          </a:xfrm>
          <a:prstGeom prst="rect">
            <a:avLst/>
          </a:prstGeom>
        </p:spPr>
      </p:pic>
    </p:spTree>
    <p:extLst>
      <p:ext uri="{BB962C8B-B14F-4D97-AF65-F5344CB8AC3E}">
        <p14:creationId xmlns:p14="http://schemas.microsoft.com/office/powerpoint/2010/main" val="53796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675341"/>
          </a:xfrm>
        </p:spPr>
        <p:txBody>
          <a:bodyPr>
            <a:noAutofit/>
          </a:bodyPr>
          <a:lstStyle/>
          <a:p>
            <a:pPr algn="ctr"/>
            <a:r>
              <a:rPr lang="en-US" sz="2400" dirty="0" smtClean="0"/>
              <a:t>Click Business Profile on the left</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1026" name="Picture 2" descr="C:\Users\TLSAMU~1\AppData\Local\Temp\6\SNAGHTML393155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7" y="1806045"/>
            <a:ext cx="5381625" cy="399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9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a:bodyPr>
          <a:lstStyle/>
          <a:p>
            <a:pPr algn="ctr"/>
            <a:r>
              <a:rPr lang="en-US" sz="2400" dirty="0" smtClean="0"/>
              <a:t>Click Practices</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a:blip r:embed="rId3"/>
          <a:stretch>
            <a:fillRect/>
          </a:stretch>
        </p:blipFill>
        <p:spPr>
          <a:xfrm>
            <a:off x="1448190" y="1809952"/>
            <a:ext cx="6247619" cy="3238095"/>
          </a:xfrm>
          <a:prstGeom prst="rect">
            <a:avLst/>
          </a:prstGeom>
        </p:spPr>
      </p:pic>
    </p:spTree>
    <p:extLst>
      <p:ext uri="{BB962C8B-B14F-4D97-AF65-F5344CB8AC3E}">
        <p14:creationId xmlns:p14="http://schemas.microsoft.com/office/powerpoint/2010/main" val="169312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a:bodyPr>
          <a:lstStyle/>
          <a:p>
            <a:pPr algn="ctr"/>
            <a:r>
              <a:rPr lang="en-US" sz="2400" dirty="0" smtClean="0"/>
              <a:t>Click ‘Create a New Practice’</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3043428" y="1690689"/>
            <a:ext cx="3057143" cy="3552381"/>
          </a:xfrm>
          <a:prstGeom prst="rect">
            <a:avLst/>
          </a:prstGeom>
        </p:spPr>
      </p:pic>
    </p:spTree>
    <p:extLst>
      <p:ext uri="{BB962C8B-B14F-4D97-AF65-F5344CB8AC3E}">
        <p14:creationId xmlns:p14="http://schemas.microsoft.com/office/powerpoint/2010/main" val="2363723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9084733" cy="1325563"/>
          </a:xfrm>
        </p:spPr>
        <p:txBody>
          <a:bodyPr>
            <a:normAutofit/>
          </a:bodyPr>
          <a:lstStyle/>
          <a:p>
            <a:pPr algn="ctr"/>
            <a:r>
              <a:rPr lang="en-US" sz="2400" dirty="0" smtClean="0"/>
              <a:t>Enter a Business Name for the address book, </a:t>
            </a:r>
            <a:br>
              <a:rPr lang="en-US" sz="2400" dirty="0" smtClean="0"/>
            </a:br>
            <a:r>
              <a:rPr lang="en-US" sz="2400" dirty="0" smtClean="0"/>
              <a:t>check the box and click save.  </a:t>
            </a:r>
            <a:br>
              <a:rPr lang="en-US" sz="2400" dirty="0" smtClean="0"/>
            </a:br>
            <a:r>
              <a:rPr lang="en-US" sz="2400" dirty="0" smtClean="0"/>
              <a:t>The Business Name will be the name of your shared address book.</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5" name="Picture 4"/>
          <p:cNvPicPr>
            <a:picLocks noChangeAspect="1"/>
          </p:cNvPicPr>
          <p:nvPr/>
        </p:nvPicPr>
        <p:blipFill>
          <a:blip r:embed="rId3"/>
          <a:stretch>
            <a:fillRect/>
          </a:stretch>
        </p:blipFill>
        <p:spPr>
          <a:xfrm>
            <a:off x="2591047" y="1553933"/>
            <a:ext cx="3961905" cy="4800000"/>
          </a:xfrm>
          <a:prstGeom prst="rect">
            <a:avLst/>
          </a:prstGeom>
        </p:spPr>
      </p:pic>
    </p:spTree>
    <p:extLst>
      <p:ext uri="{BB962C8B-B14F-4D97-AF65-F5344CB8AC3E}">
        <p14:creationId xmlns:p14="http://schemas.microsoft.com/office/powerpoint/2010/main" val="348838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575"/>
            <a:ext cx="5562600" cy="6177025"/>
          </a:xfrm>
        </p:spPr>
        <p:txBody>
          <a:bodyPr>
            <a:noAutofit/>
          </a:bodyPr>
          <a:lstStyle/>
          <a:p>
            <a:pPr algn="ctr"/>
            <a:r>
              <a:rPr lang="en-US" sz="2400" dirty="0" smtClean="0"/>
              <a:t>Enter the email address for the person you want to add to have access to the address book.</a:t>
            </a:r>
            <a:br>
              <a:rPr lang="en-US" sz="2400" dirty="0" smtClean="0"/>
            </a:br>
            <a:r>
              <a:rPr lang="en-US" sz="2400" dirty="0" smtClean="0"/>
              <a:t>Click Add User.</a:t>
            </a:r>
            <a:br>
              <a:rPr lang="en-US" sz="2400" dirty="0" smtClean="0"/>
            </a:br>
            <a:r>
              <a:rPr lang="en-US" sz="2400" dirty="0"/>
              <a:t/>
            </a:r>
            <a:br>
              <a:rPr lang="en-US" sz="2400" dirty="0"/>
            </a:br>
            <a:r>
              <a:rPr lang="en-US" sz="2400" dirty="0" smtClean="0">
                <a:solidFill>
                  <a:srgbClr val="FF0000"/>
                </a:solidFill>
              </a:rPr>
              <a:t>Note:   The person you are adding must have logged into VSPS, created their profile and requested the Importer Role.</a:t>
            </a:r>
            <a:endParaRPr lang="en-US" sz="2400" dirty="0">
              <a:solidFill>
                <a:srgbClr val="FF0000"/>
              </a:solidFill>
            </a:endParaRPr>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a:blip r:embed="rId3"/>
          <a:stretch>
            <a:fillRect/>
          </a:stretch>
        </p:blipFill>
        <p:spPr>
          <a:xfrm>
            <a:off x="5444504" y="528575"/>
            <a:ext cx="3528019" cy="6329425"/>
          </a:xfrm>
          <a:prstGeom prst="rect">
            <a:avLst/>
          </a:prstGeom>
        </p:spPr>
      </p:pic>
    </p:spTree>
    <p:extLst>
      <p:ext uri="{BB962C8B-B14F-4D97-AF65-F5344CB8AC3E}">
        <p14:creationId xmlns:p14="http://schemas.microsoft.com/office/powerpoint/2010/main" val="309860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5461000" cy="6382807"/>
          </a:xfrm>
        </p:spPr>
        <p:txBody>
          <a:bodyPr>
            <a:normAutofit/>
          </a:bodyPr>
          <a:lstStyle/>
          <a:p>
            <a:pPr algn="ctr"/>
            <a:r>
              <a:rPr lang="en-US" sz="2400" dirty="0" smtClean="0"/>
              <a:t>You will get a green notice that the person has been invited to the practice.</a:t>
            </a:r>
            <a:br>
              <a:rPr lang="en-US" sz="2400" dirty="0" smtClean="0"/>
            </a:br>
            <a:r>
              <a:rPr lang="en-US" sz="2400" dirty="0"/>
              <a:t/>
            </a:r>
            <a:br>
              <a:rPr lang="en-US" sz="2400" dirty="0"/>
            </a:br>
            <a:r>
              <a:rPr lang="en-US" sz="2400" dirty="0" smtClean="0"/>
              <a:t>You will see their name under the Practice Members.</a:t>
            </a:r>
            <a:br>
              <a:rPr lang="en-US" sz="2400" dirty="0" smtClean="0"/>
            </a:br>
            <a:r>
              <a:rPr lang="en-US" sz="2400" dirty="0"/>
              <a:t/>
            </a:r>
            <a:br>
              <a:rPr lang="en-US" sz="2400" dirty="0"/>
            </a:br>
            <a:r>
              <a:rPr lang="en-US" sz="2400" dirty="0" smtClean="0"/>
              <a:t>You can remove practice members by clicking on the Remove link.   They will not be able to view the shared address book if you </a:t>
            </a:r>
            <a:r>
              <a:rPr lang="en-US" sz="2400" dirty="0"/>
              <a:t>r</a:t>
            </a:r>
            <a:r>
              <a:rPr lang="en-US" sz="2400" dirty="0" smtClean="0"/>
              <a:t>emove them.</a:t>
            </a:r>
            <a:endParaRPr lang="en-US" sz="2400" dirty="0"/>
          </a:p>
        </p:txBody>
      </p:sp>
      <p:pic>
        <p:nvPicPr>
          <p:cNvPr id="4" name="Picture 3"/>
          <p:cNvPicPr>
            <a:picLocks noChangeAspect="1"/>
          </p:cNvPicPr>
          <p:nvPr/>
        </p:nvPicPr>
        <p:blipFill>
          <a:blip r:embed="rId2"/>
          <a:stretch>
            <a:fillRect/>
          </a:stretch>
        </p:blipFill>
        <p:spPr>
          <a:xfrm>
            <a:off x="0" y="-29469"/>
            <a:ext cx="9144000" cy="558044"/>
          </a:xfrm>
          <a:prstGeom prst="rect">
            <a:avLst/>
          </a:prstGeom>
        </p:spPr>
      </p:pic>
      <p:pic>
        <p:nvPicPr>
          <p:cNvPr id="3" name="Picture 2"/>
          <p:cNvPicPr>
            <a:picLocks noChangeAspect="1"/>
          </p:cNvPicPr>
          <p:nvPr/>
        </p:nvPicPr>
        <p:blipFill>
          <a:blip r:embed="rId3"/>
          <a:stretch>
            <a:fillRect/>
          </a:stretch>
        </p:blipFill>
        <p:spPr>
          <a:xfrm>
            <a:off x="5297037" y="538606"/>
            <a:ext cx="3846963" cy="6319394"/>
          </a:xfrm>
          <a:prstGeom prst="rect">
            <a:avLst/>
          </a:prstGeom>
        </p:spPr>
      </p:pic>
    </p:spTree>
    <p:extLst>
      <p:ext uri="{BB962C8B-B14F-4D97-AF65-F5344CB8AC3E}">
        <p14:creationId xmlns:p14="http://schemas.microsoft.com/office/powerpoint/2010/main" val="2045974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9CCDA8-575F-4AB8-A08A-6574C7348992}"/>
</file>

<file path=customXml/itemProps2.xml><?xml version="1.0" encoding="utf-8"?>
<ds:datastoreItem xmlns:ds="http://schemas.openxmlformats.org/officeDocument/2006/customXml" ds:itemID="{78C83D24-8994-4296-9F16-56D334BA9E9E}"/>
</file>

<file path=customXml/itemProps3.xml><?xml version="1.0" encoding="utf-8"?>
<ds:datastoreItem xmlns:ds="http://schemas.openxmlformats.org/officeDocument/2006/customXml" ds:itemID="{64772BD3-ECE3-473D-A294-1099F46E6E3F}"/>
</file>

<file path=docProps/app.xml><?xml version="1.0" encoding="utf-8"?>
<Properties xmlns="http://schemas.openxmlformats.org/officeDocument/2006/extended-properties" xmlns:vt="http://schemas.openxmlformats.org/officeDocument/2006/docPropsVTypes">
  <Template>Office Theme</Template>
  <TotalTime>768</TotalTime>
  <Words>460</Words>
  <Application>Microsoft Office PowerPoint</Application>
  <PresentationFormat>On-screen Show (4:3)</PresentationFormat>
  <Paragraphs>44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Calisto MT</vt:lpstr>
      <vt:lpstr>Office Theme</vt:lpstr>
      <vt:lpstr>VSPS   </vt:lpstr>
      <vt:lpstr>Login to VSPS</vt:lpstr>
      <vt:lpstr>Enter you E-Auth user ID and password. Select Login</vt:lpstr>
      <vt:lpstr>Click Business Profile on the left</vt:lpstr>
      <vt:lpstr>Click Practices</vt:lpstr>
      <vt:lpstr>Click ‘Create a New Practice’</vt:lpstr>
      <vt:lpstr>Enter a Business Name for the address book,  check the box and click save.   The Business Name will be the name of your shared address book.</vt:lpstr>
      <vt:lpstr>Enter the email address for the person you want to add to have access to the address book. Click Add User.  Note:   The person you are adding must have logged into VSPS, created their profile and requested the Importer Role.</vt:lpstr>
      <vt:lpstr>You will get a green notice that the person has been invited to the practice.  You will see their name under the Practice Members.  You can remove practice members by clicking on the Remove link.   They will not be able to view the shared address book if you remove them.</vt:lpstr>
      <vt:lpstr>The person that was invited to the practice must login to VSPS and Accept the Invitation</vt:lpstr>
      <vt:lpstr>The person invited to the practice will need to log into VSPS and accept the invitation to the practice before they will be able to see the shared address book. For this example I am now logged in as Randy Munger who was invited to the practice address book.  Click on Business Profile  </vt:lpstr>
      <vt:lpstr>Click on ‘Practices’</vt:lpstr>
      <vt:lpstr>PowerPoint Presentation</vt:lpstr>
      <vt:lpstr>There will be a message that the Practice Membership has been updated.   That person is now a member of the practice and will be able to use entries in the shared address book when creating an importation request.</vt:lpstr>
      <vt:lpstr>Adding people to the shared address book</vt:lpstr>
      <vt:lpstr>Anyone that is a member of the practice can add people to the practice address book. Click on ‘Business Profile’ then click on ‘Address Book’.</vt:lpstr>
      <vt:lpstr>To add people to the shared address book click the drop down arrow under Address Book and select the shared address book name. Click ‘Go’ to add a person to the address book.</vt:lpstr>
      <vt:lpstr>To move addresses from the personal book to a shared address book</vt:lpstr>
      <vt:lpstr>If you have addresses you entered in your Personal address book that you want to move to the shared address book so others can use them:  Uncheck the box for your shared address book so just the Personal box is checked to search for only the personal addresses you have entered.  Click Search.</vt:lpstr>
      <vt:lpstr>Notice the name under Book is Personal since the address is currently in the Personal address book.  Click on the drop down arrow next to 10 and select 25, 50, or 100 so all addresses show on one page.  Check the box to ‘Select All’.</vt:lpstr>
      <vt:lpstr>Click on the drop down arrow under Action and select  ‘Copy selected to Book’.  Click the drop down arrow under Address Book and select  ‘Your shared address book name’. Click Go.  This copies the addresses selected to the shared address book.  </vt:lpstr>
      <vt:lpstr>If you do another search for only addresses in the shared address book by unchecking the Personal box and only checking the shared address book name and click Search, you will see the addresses listed will have the shared address book name under the Book column name.  This verifies the address(s) were copied to the shared address book. </vt:lpstr>
      <vt:lpstr>PowerPoint Presentation</vt:lpstr>
      <vt:lpstr>PowerPoint Presentation</vt:lpstr>
    </vt:vector>
  </TitlesOfParts>
  <Company>USDA APHIS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VSPS</dc:title>
  <dc:creator>Samuelson, Tracey L - APHIS</dc:creator>
  <cp:lastModifiedBy>Samuelson, Tracey L - APHIS</cp:lastModifiedBy>
  <cp:revision>36</cp:revision>
  <dcterms:created xsi:type="dcterms:W3CDTF">2016-08-25T18:22:01Z</dcterms:created>
  <dcterms:modified xsi:type="dcterms:W3CDTF">2018-08-30T20:28:10Z</dcterms:modified>
</cp:coreProperties>
</file>